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81"/>
  </p:normalViewPr>
  <p:slideViewPr>
    <p:cSldViewPr snapToGrid="0" snapToObjects="1">
      <p:cViewPr varScale="1">
        <p:scale>
          <a:sx n="111" d="100"/>
          <a:sy n="11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5/18/21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5/18/21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5/18/21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5/18/21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5/18/21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a:t>5/18/21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5/18/21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a:pPr/>
              <a:t>5/18/21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kriddick@coverlandfarms.com" TargetMode="External"/><Relationship Id="rId2" Type="http://schemas.openxmlformats.org/officeDocument/2006/relationships/hyperlink" Target="mailto:drkaydvm@outlook.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marthorsenutrition.com/electrolytes-for-horses-all-you-need-to-know-including-how-to-make-your-ow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F00C-0EEA-9A42-9F6A-CB0D9CA7DC59}"/>
              </a:ext>
            </a:extLst>
          </p:cNvPr>
          <p:cNvSpPr>
            <a:spLocks noGrp="1"/>
          </p:cNvSpPr>
          <p:nvPr>
            <p:ph type="ctrTitle"/>
          </p:nvPr>
        </p:nvSpPr>
        <p:spPr/>
        <p:txBody>
          <a:bodyPr/>
          <a:lstStyle/>
          <a:p>
            <a:r>
              <a:rPr lang="en-US" dirty="0"/>
              <a:t>Sweating Electrolytes</a:t>
            </a:r>
            <a:br>
              <a:rPr lang="en-US" dirty="0"/>
            </a:br>
            <a:endParaRPr lang="en-US" dirty="0"/>
          </a:p>
        </p:txBody>
      </p:sp>
      <p:sp>
        <p:nvSpPr>
          <p:cNvPr id="3" name="Subtitle 2">
            <a:extLst>
              <a:ext uri="{FF2B5EF4-FFF2-40B4-BE49-F238E27FC236}">
                <a16:creationId xmlns:a16="http://schemas.microsoft.com/office/drawing/2014/main" id="{CC9486AA-BA6C-6C4F-9186-85944A00978D}"/>
              </a:ext>
            </a:extLst>
          </p:cNvPr>
          <p:cNvSpPr>
            <a:spLocks noGrp="1"/>
          </p:cNvSpPr>
          <p:nvPr>
            <p:ph type="subTitle" idx="1"/>
          </p:nvPr>
        </p:nvSpPr>
        <p:spPr/>
        <p:txBody>
          <a:bodyPr/>
          <a:lstStyle/>
          <a:p>
            <a:r>
              <a:rPr lang="en-US" dirty="0"/>
              <a:t>A discussion of electrolytes and how they apply to the Competitive Trail  Equine Athlete</a:t>
            </a:r>
          </a:p>
        </p:txBody>
      </p:sp>
    </p:spTree>
    <p:extLst>
      <p:ext uri="{BB962C8B-B14F-4D97-AF65-F5344CB8AC3E}">
        <p14:creationId xmlns:p14="http://schemas.microsoft.com/office/powerpoint/2010/main" val="4263357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5E780-6E78-C841-896F-EE8AD5869E57}"/>
              </a:ext>
            </a:extLst>
          </p:cNvPr>
          <p:cNvSpPr>
            <a:spLocks noGrp="1"/>
          </p:cNvSpPr>
          <p:nvPr>
            <p:ph type="title"/>
          </p:nvPr>
        </p:nvSpPr>
        <p:spPr/>
        <p:txBody>
          <a:bodyPr/>
          <a:lstStyle/>
          <a:p>
            <a:r>
              <a:rPr lang="en-US" dirty="0"/>
              <a:t>Formulations of Electrolytes</a:t>
            </a:r>
            <a:br>
              <a:rPr lang="en-US" dirty="0"/>
            </a:br>
            <a:r>
              <a:rPr lang="en-US" dirty="0"/>
              <a:t>Commercial powder</a:t>
            </a:r>
          </a:p>
        </p:txBody>
      </p:sp>
      <p:graphicFrame>
        <p:nvGraphicFramePr>
          <p:cNvPr id="4" name="Content Placeholder 3">
            <a:extLst>
              <a:ext uri="{FF2B5EF4-FFF2-40B4-BE49-F238E27FC236}">
                <a16:creationId xmlns:a16="http://schemas.microsoft.com/office/drawing/2014/main" id="{E02FB791-3C90-3D4F-A10F-C6B7C524091F}"/>
              </a:ext>
            </a:extLst>
          </p:cNvPr>
          <p:cNvGraphicFramePr>
            <a:graphicFrameLocks noGrp="1"/>
          </p:cNvGraphicFramePr>
          <p:nvPr>
            <p:ph sz="quarter" idx="13"/>
            <p:extLst>
              <p:ext uri="{D42A27DB-BD31-4B8C-83A1-F6EECF244321}">
                <p14:modId xmlns:p14="http://schemas.microsoft.com/office/powerpoint/2010/main" val="3154308089"/>
              </p:ext>
            </p:extLst>
          </p:nvPr>
        </p:nvGraphicFramePr>
        <p:xfrm>
          <a:off x="2419108" y="2488556"/>
          <a:ext cx="6655443" cy="2273447"/>
        </p:xfrm>
        <a:graphic>
          <a:graphicData uri="http://schemas.openxmlformats.org/drawingml/2006/table">
            <a:tbl>
              <a:tblPr firstRow="1" firstCol="1" bandRow="1">
                <a:tableStyleId>{5C22544A-7EE6-4342-B048-85BDC9FD1C3A}</a:tableStyleId>
              </a:tblPr>
              <a:tblGrid>
                <a:gridCol w="1289870">
                  <a:extLst>
                    <a:ext uri="{9D8B030D-6E8A-4147-A177-3AD203B41FA5}">
                      <a16:colId xmlns:a16="http://schemas.microsoft.com/office/drawing/2014/main" val="3493930977"/>
                    </a:ext>
                  </a:extLst>
                </a:gridCol>
                <a:gridCol w="1383644">
                  <a:extLst>
                    <a:ext uri="{9D8B030D-6E8A-4147-A177-3AD203B41FA5}">
                      <a16:colId xmlns:a16="http://schemas.microsoft.com/office/drawing/2014/main" val="1076628967"/>
                    </a:ext>
                  </a:extLst>
                </a:gridCol>
                <a:gridCol w="1184003">
                  <a:extLst>
                    <a:ext uri="{9D8B030D-6E8A-4147-A177-3AD203B41FA5}">
                      <a16:colId xmlns:a16="http://schemas.microsoft.com/office/drawing/2014/main" val="2294801897"/>
                    </a:ext>
                  </a:extLst>
                </a:gridCol>
                <a:gridCol w="1485440">
                  <a:extLst>
                    <a:ext uri="{9D8B030D-6E8A-4147-A177-3AD203B41FA5}">
                      <a16:colId xmlns:a16="http://schemas.microsoft.com/office/drawing/2014/main" val="143085445"/>
                    </a:ext>
                  </a:extLst>
                </a:gridCol>
                <a:gridCol w="1312486">
                  <a:extLst>
                    <a:ext uri="{9D8B030D-6E8A-4147-A177-3AD203B41FA5}">
                      <a16:colId xmlns:a16="http://schemas.microsoft.com/office/drawing/2014/main" val="3437477595"/>
                    </a:ext>
                  </a:extLst>
                </a:gridCol>
              </a:tblGrid>
              <a:tr h="775505">
                <a:tc>
                  <a:txBody>
                    <a:bodyPr/>
                    <a:lstStyle/>
                    <a:p>
                      <a:pPr marL="0" marR="0" algn="ctr">
                        <a:spcBef>
                          <a:spcPts val="0"/>
                        </a:spcBef>
                        <a:spcAft>
                          <a:spcPts val="0"/>
                        </a:spcAft>
                      </a:pPr>
                      <a:r>
                        <a:rPr lang="en-US" sz="16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rPr>
                        <a:t>Table Salt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rPr>
                        <a:t>Perform-N-Win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err="1">
                          <a:effectLst/>
                        </a:rPr>
                        <a:t>Enduramax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600" dirty="0">
                          <a:effectLst/>
                        </a:rPr>
                        <a:t>Summer Games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0945712"/>
                  </a:ext>
                </a:extLst>
              </a:tr>
              <a:tr h="320131">
                <a:tc>
                  <a:txBody>
                    <a:bodyPr/>
                    <a:lstStyle/>
                    <a:p>
                      <a:pPr marL="0" marR="0">
                        <a:spcBef>
                          <a:spcPts val="0"/>
                        </a:spcBef>
                        <a:spcAft>
                          <a:spcPts val="0"/>
                        </a:spcAft>
                      </a:pPr>
                      <a:r>
                        <a:rPr lang="en-US" sz="1200" dirty="0">
                          <a:effectLst/>
                        </a:rPr>
                        <a:t>per ounce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73728572"/>
                  </a:ext>
                </a:extLst>
              </a:tr>
              <a:tr h="224177">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96980028"/>
                  </a:ext>
                </a:extLst>
              </a:tr>
              <a:tr h="953634">
                <a:tc>
                  <a:txBody>
                    <a:bodyPr/>
                    <a:lstStyle/>
                    <a:p>
                      <a:pPr marL="0" marR="0">
                        <a:spcBef>
                          <a:spcPts val="0"/>
                        </a:spcBef>
                        <a:spcAft>
                          <a:spcPts val="0"/>
                        </a:spcAft>
                      </a:pPr>
                      <a:r>
                        <a:rPr lang="en-US" sz="1600">
                          <a:effectLst/>
                        </a:rPr>
                        <a:t>Sodium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13,950 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1120mg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5,528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800" dirty="0">
                          <a:effectLst/>
                        </a:rPr>
                        <a:t>16,700mg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449306317"/>
                  </a:ext>
                </a:extLst>
              </a:tr>
            </a:tbl>
          </a:graphicData>
        </a:graphic>
      </p:graphicFrame>
      <p:sp>
        <p:nvSpPr>
          <p:cNvPr id="5" name="Rectangle 1">
            <a:extLst>
              <a:ext uri="{FF2B5EF4-FFF2-40B4-BE49-F238E27FC236}">
                <a16:creationId xmlns:a16="http://schemas.microsoft.com/office/drawing/2014/main" id="{C4B39293-B91A-264E-8B32-30F7B6930F5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57267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29702-F9D1-6C4E-8D25-99ECB9C7B75D}"/>
              </a:ext>
            </a:extLst>
          </p:cNvPr>
          <p:cNvSpPr>
            <a:spLocks noGrp="1"/>
          </p:cNvSpPr>
          <p:nvPr>
            <p:ph type="title"/>
          </p:nvPr>
        </p:nvSpPr>
        <p:spPr/>
        <p:txBody>
          <a:bodyPr/>
          <a:lstStyle/>
          <a:p>
            <a:r>
              <a:rPr lang="en-US" dirty="0"/>
              <a:t>Formulations of Electrolytes</a:t>
            </a:r>
            <a:br>
              <a:rPr lang="en-US" dirty="0"/>
            </a:br>
            <a:r>
              <a:rPr lang="en-US" dirty="0"/>
              <a:t>Commercial paste</a:t>
            </a:r>
          </a:p>
        </p:txBody>
      </p:sp>
      <p:sp>
        <p:nvSpPr>
          <p:cNvPr id="3" name="Content Placeholder 2">
            <a:extLst>
              <a:ext uri="{FF2B5EF4-FFF2-40B4-BE49-F238E27FC236}">
                <a16:creationId xmlns:a16="http://schemas.microsoft.com/office/drawing/2014/main" id="{AA44B77D-4C2E-0842-9001-33E04FE94D3A}"/>
              </a:ext>
            </a:extLst>
          </p:cNvPr>
          <p:cNvSpPr>
            <a:spLocks noGrp="1"/>
          </p:cNvSpPr>
          <p:nvPr>
            <p:ph sz="quarter" idx="13"/>
          </p:nvPr>
        </p:nvSpPr>
        <p:spPr/>
        <p:txBody>
          <a:bodyPr/>
          <a:lstStyle/>
          <a:p>
            <a:r>
              <a:rPr lang="en-US" dirty="0"/>
              <a:t>Convenient</a:t>
            </a:r>
          </a:p>
          <a:p>
            <a:r>
              <a:rPr lang="en-US" dirty="0"/>
              <a:t>Expensive way to provide salts</a:t>
            </a:r>
          </a:p>
          <a:p>
            <a:r>
              <a:rPr lang="en-US" dirty="0"/>
              <a:t>Seasonally check your tubes as they tend to dry out and are then useless when you need them on trail</a:t>
            </a:r>
          </a:p>
          <a:p>
            <a:r>
              <a:rPr lang="en-US" dirty="0"/>
              <a:t>Look for a paste that is buffered</a:t>
            </a:r>
          </a:p>
          <a:p>
            <a:pPr lvl="1"/>
            <a:r>
              <a:rPr lang="en-US" dirty="0"/>
              <a:t>Can contribute to oral and gastric ulcers due to caustic nature of salts</a:t>
            </a:r>
          </a:p>
          <a:p>
            <a:pPr lvl="1"/>
            <a:r>
              <a:rPr lang="en-US" dirty="0"/>
              <a:t>KER Restore paste and summer games electrolyte paste both state they have buffering agents</a:t>
            </a:r>
          </a:p>
          <a:p>
            <a:pPr marL="457200" lvl="1" indent="0">
              <a:buNone/>
            </a:pPr>
            <a:endParaRPr lang="en-US" dirty="0"/>
          </a:p>
        </p:txBody>
      </p:sp>
    </p:spTree>
    <p:extLst>
      <p:ext uri="{BB962C8B-B14F-4D97-AF65-F5344CB8AC3E}">
        <p14:creationId xmlns:p14="http://schemas.microsoft.com/office/powerpoint/2010/main" val="241792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0E1F8-D83F-F146-B2C2-51715B5E9BB0}"/>
              </a:ext>
            </a:extLst>
          </p:cNvPr>
          <p:cNvSpPr>
            <a:spLocks noGrp="1"/>
          </p:cNvSpPr>
          <p:nvPr>
            <p:ph type="title"/>
          </p:nvPr>
        </p:nvSpPr>
        <p:spPr/>
        <p:txBody>
          <a:bodyPr/>
          <a:lstStyle/>
          <a:p>
            <a:r>
              <a:rPr lang="en-US" dirty="0"/>
              <a:t>Buffering agents</a:t>
            </a:r>
          </a:p>
        </p:txBody>
      </p:sp>
      <p:sp>
        <p:nvSpPr>
          <p:cNvPr id="3" name="Content Placeholder 2">
            <a:extLst>
              <a:ext uri="{FF2B5EF4-FFF2-40B4-BE49-F238E27FC236}">
                <a16:creationId xmlns:a16="http://schemas.microsoft.com/office/drawing/2014/main" id="{48F4EC71-FFE1-E54A-BEDA-AE21AD41F697}"/>
              </a:ext>
            </a:extLst>
          </p:cNvPr>
          <p:cNvSpPr>
            <a:spLocks noGrp="1"/>
          </p:cNvSpPr>
          <p:nvPr>
            <p:ph sz="quarter" idx="13"/>
          </p:nvPr>
        </p:nvSpPr>
        <p:spPr/>
        <p:txBody>
          <a:bodyPr/>
          <a:lstStyle/>
          <a:p>
            <a:r>
              <a:rPr lang="en-US" dirty="0"/>
              <a:t>Why?</a:t>
            </a:r>
          </a:p>
          <a:p>
            <a:pPr lvl="1"/>
            <a:r>
              <a:rPr lang="en-US" dirty="0"/>
              <a:t>Salts alone can be corrosive to the stomach</a:t>
            </a:r>
          </a:p>
          <a:p>
            <a:r>
              <a:rPr lang="en-US" dirty="0"/>
              <a:t>Kaolin-Pectin can provide comfort to the horse reducing the corrosive salts being solely in contact with the sensitive lining of the stomach</a:t>
            </a:r>
          </a:p>
          <a:p>
            <a:r>
              <a:rPr lang="en-US" dirty="0"/>
              <a:t>Kaolin: clay type of substance</a:t>
            </a:r>
          </a:p>
          <a:p>
            <a:r>
              <a:rPr lang="en-US" dirty="0"/>
              <a:t>Pectin: soluble fibrous substance produced by plants</a:t>
            </a:r>
          </a:p>
          <a:p>
            <a:endParaRPr lang="en-US" dirty="0"/>
          </a:p>
          <a:p>
            <a:pPr marL="0" indent="0">
              <a:buNone/>
            </a:pPr>
            <a:endParaRPr lang="en-US" dirty="0"/>
          </a:p>
        </p:txBody>
      </p:sp>
    </p:spTree>
    <p:extLst>
      <p:ext uri="{BB962C8B-B14F-4D97-AF65-F5344CB8AC3E}">
        <p14:creationId xmlns:p14="http://schemas.microsoft.com/office/powerpoint/2010/main" val="190455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95BA-9FCD-DA4B-B7F8-565551747D73}"/>
              </a:ext>
            </a:extLst>
          </p:cNvPr>
          <p:cNvSpPr>
            <a:spLocks noGrp="1"/>
          </p:cNvSpPr>
          <p:nvPr>
            <p:ph type="title"/>
          </p:nvPr>
        </p:nvSpPr>
        <p:spPr/>
        <p:txBody>
          <a:bodyPr/>
          <a:lstStyle/>
          <a:p>
            <a:r>
              <a:rPr lang="en-US" dirty="0"/>
              <a:t>Buffering Agents</a:t>
            </a:r>
          </a:p>
        </p:txBody>
      </p:sp>
      <p:sp>
        <p:nvSpPr>
          <p:cNvPr id="3" name="Content Placeholder 2">
            <a:extLst>
              <a:ext uri="{FF2B5EF4-FFF2-40B4-BE49-F238E27FC236}">
                <a16:creationId xmlns:a16="http://schemas.microsoft.com/office/drawing/2014/main" id="{0AE70D28-8770-1F4C-B2ED-9F16628097D2}"/>
              </a:ext>
            </a:extLst>
          </p:cNvPr>
          <p:cNvSpPr>
            <a:spLocks noGrp="1"/>
          </p:cNvSpPr>
          <p:nvPr>
            <p:ph sz="quarter" idx="13"/>
          </p:nvPr>
        </p:nvSpPr>
        <p:spPr/>
        <p:txBody>
          <a:bodyPr/>
          <a:lstStyle/>
          <a:p>
            <a:r>
              <a:rPr lang="en-US" dirty="0"/>
              <a:t>Example of a buffering agent</a:t>
            </a:r>
          </a:p>
          <a:p>
            <a:pPr lvl="1"/>
            <a:r>
              <a:rPr lang="en-US" dirty="0" err="1"/>
              <a:t>Durvet</a:t>
            </a:r>
            <a:r>
              <a:rPr lang="en-US" dirty="0"/>
              <a:t> Kaolin Pectin Antidiarrheal liquid</a:t>
            </a:r>
          </a:p>
          <a:p>
            <a:pPr lvl="1"/>
            <a:endParaRPr lang="en-US" dirty="0"/>
          </a:p>
          <a:p>
            <a:r>
              <a:rPr lang="en-US" dirty="0"/>
              <a:t>Use as a 1:1 ratio with your electrolytes</a:t>
            </a:r>
          </a:p>
          <a:p>
            <a:pPr lvl="1"/>
            <a:r>
              <a:rPr lang="en-US" dirty="0"/>
              <a:t>May need to use a blender so be prepared and experiment with this at home</a:t>
            </a:r>
          </a:p>
          <a:p>
            <a:pPr lvl="1"/>
            <a:r>
              <a:rPr lang="en-US" dirty="0"/>
              <a:t>Do not wait until the day of the CTR to figure this out</a:t>
            </a:r>
          </a:p>
        </p:txBody>
      </p:sp>
    </p:spTree>
    <p:extLst>
      <p:ext uri="{BB962C8B-B14F-4D97-AF65-F5344CB8AC3E}">
        <p14:creationId xmlns:p14="http://schemas.microsoft.com/office/powerpoint/2010/main" val="1150363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0AB4-7F2B-1F49-8E1C-BEA4D40AF0E6}"/>
              </a:ext>
            </a:extLst>
          </p:cNvPr>
          <p:cNvSpPr>
            <a:spLocks noGrp="1"/>
          </p:cNvSpPr>
          <p:nvPr>
            <p:ph type="title"/>
          </p:nvPr>
        </p:nvSpPr>
        <p:spPr/>
        <p:txBody>
          <a:bodyPr/>
          <a:lstStyle/>
          <a:p>
            <a:r>
              <a:rPr lang="en-US" dirty="0"/>
              <a:t>Managing the equine athlete</a:t>
            </a:r>
            <a:br>
              <a:rPr lang="en-US" dirty="0"/>
            </a:br>
            <a:r>
              <a:rPr lang="en-US" dirty="0"/>
              <a:t>Pre-competition</a:t>
            </a:r>
          </a:p>
        </p:txBody>
      </p:sp>
      <p:sp>
        <p:nvSpPr>
          <p:cNvPr id="3" name="Content Placeholder 2">
            <a:extLst>
              <a:ext uri="{FF2B5EF4-FFF2-40B4-BE49-F238E27FC236}">
                <a16:creationId xmlns:a16="http://schemas.microsoft.com/office/drawing/2014/main" id="{E5FEE163-3C13-944F-9C80-774EE004F8C1}"/>
              </a:ext>
            </a:extLst>
          </p:cNvPr>
          <p:cNvSpPr>
            <a:spLocks noGrp="1"/>
          </p:cNvSpPr>
          <p:nvPr>
            <p:ph sz="quarter" idx="13"/>
          </p:nvPr>
        </p:nvSpPr>
        <p:spPr/>
        <p:txBody>
          <a:bodyPr/>
          <a:lstStyle/>
          <a:p>
            <a:r>
              <a:rPr lang="en-US" dirty="0"/>
              <a:t>Know your horse and prepare for what the environmental conditions will be that weekend</a:t>
            </a:r>
          </a:p>
          <a:p>
            <a:r>
              <a:rPr lang="en-US" dirty="0"/>
              <a:t>Start feeding electrolytes at home before traveling</a:t>
            </a:r>
          </a:p>
          <a:p>
            <a:pPr lvl="1"/>
            <a:r>
              <a:rPr lang="en-US" dirty="0"/>
              <a:t>Horse is well hydrated</a:t>
            </a:r>
          </a:p>
          <a:p>
            <a:pPr lvl="1"/>
            <a:r>
              <a:rPr lang="en-US" dirty="0"/>
              <a:t>Electrolytes in the horse’s body are already in balance</a:t>
            </a:r>
          </a:p>
          <a:p>
            <a:r>
              <a:rPr lang="en-US" dirty="0"/>
              <a:t>Consider feeding your hay regimen (soaked hay or hydration hay) before you leave your home</a:t>
            </a:r>
          </a:p>
        </p:txBody>
      </p:sp>
    </p:spTree>
    <p:extLst>
      <p:ext uri="{BB962C8B-B14F-4D97-AF65-F5344CB8AC3E}">
        <p14:creationId xmlns:p14="http://schemas.microsoft.com/office/powerpoint/2010/main" val="3420196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49445-43F1-B245-8146-463A1371A166}"/>
              </a:ext>
            </a:extLst>
          </p:cNvPr>
          <p:cNvSpPr>
            <a:spLocks noGrp="1"/>
          </p:cNvSpPr>
          <p:nvPr>
            <p:ph type="title"/>
          </p:nvPr>
        </p:nvSpPr>
        <p:spPr/>
        <p:txBody>
          <a:bodyPr/>
          <a:lstStyle/>
          <a:p>
            <a:r>
              <a:rPr lang="en-US" dirty="0"/>
              <a:t>Managing the equine athlete</a:t>
            </a:r>
            <a:br>
              <a:rPr lang="en-US" dirty="0"/>
            </a:br>
            <a:r>
              <a:rPr lang="en-US" dirty="0"/>
              <a:t>During competition</a:t>
            </a:r>
          </a:p>
        </p:txBody>
      </p:sp>
      <p:sp>
        <p:nvSpPr>
          <p:cNvPr id="3" name="Content Placeholder 2">
            <a:extLst>
              <a:ext uri="{FF2B5EF4-FFF2-40B4-BE49-F238E27FC236}">
                <a16:creationId xmlns:a16="http://schemas.microsoft.com/office/drawing/2014/main" id="{A1CC56B7-F180-7240-8FF4-53B6B67C5B12}"/>
              </a:ext>
            </a:extLst>
          </p:cNvPr>
          <p:cNvSpPr>
            <a:spLocks noGrp="1"/>
          </p:cNvSpPr>
          <p:nvPr>
            <p:ph sz="quarter" idx="13"/>
          </p:nvPr>
        </p:nvSpPr>
        <p:spPr/>
        <p:txBody>
          <a:bodyPr/>
          <a:lstStyle/>
          <a:p>
            <a:r>
              <a:rPr lang="en-US" dirty="0"/>
              <a:t>Pay attention to the metabolic scores</a:t>
            </a:r>
          </a:p>
          <a:p>
            <a:pPr lvl="1"/>
            <a:r>
              <a:rPr lang="en-US" dirty="0"/>
              <a:t>Decreased gut sounds</a:t>
            </a:r>
          </a:p>
          <a:p>
            <a:pPr lvl="1"/>
            <a:r>
              <a:rPr lang="en-US" dirty="0"/>
              <a:t>Abnormal </a:t>
            </a:r>
            <a:r>
              <a:rPr lang="en-US" dirty="0" err="1"/>
              <a:t>Pnrs</a:t>
            </a:r>
            <a:endParaRPr lang="en-US" dirty="0"/>
          </a:p>
          <a:p>
            <a:pPr lvl="1"/>
            <a:r>
              <a:rPr lang="en-US" dirty="0"/>
              <a:t>Muscle cramping or fatigue</a:t>
            </a:r>
          </a:p>
          <a:p>
            <a:r>
              <a:rPr lang="en-US" dirty="0"/>
              <a:t>Sweat scores</a:t>
            </a:r>
          </a:p>
          <a:p>
            <a:endParaRPr lang="en-US" dirty="0"/>
          </a:p>
        </p:txBody>
      </p:sp>
    </p:spTree>
    <p:extLst>
      <p:ext uri="{BB962C8B-B14F-4D97-AF65-F5344CB8AC3E}">
        <p14:creationId xmlns:p14="http://schemas.microsoft.com/office/powerpoint/2010/main" val="3830654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FE65CB-EFD8-497D-A30A-093E20EAC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0E374F5-52B2-4260-8B1C-54237931F0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F125800-3474-B541-B717-7C82802966D5}"/>
              </a:ext>
            </a:extLst>
          </p:cNvPr>
          <p:cNvSpPr>
            <a:spLocks noGrp="1"/>
          </p:cNvSpPr>
          <p:nvPr>
            <p:ph sz="quarter" idx="13"/>
          </p:nvPr>
        </p:nvSpPr>
        <p:spPr>
          <a:xfrm>
            <a:off x="763930" y="3429000"/>
            <a:ext cx="3890354" cy="2819401"/>
          </a:xfrm>
        </p:spPr>
        <p:txBody>
          <a:bodyPr>
            <a:normAutofit/>
          </a:bodyPr>
          <a:lstStyle/>
          <a:p>
            <a:r>
              <a:rPr lang="en-US" sz="1800" dirty="0"/>
              <a:t>Sweat scores indicate a percentage of salt that a horses loses per day</a:t>
            </a:r>
          </a:p>
          <a:p>
            <a:r>
              <a:rPr lang="en-US" sz="1800" dirty="0"/>
              <a:t>1tsp=2,325 mg table salt</a:t>
            </a:r>
          </a:p>
          <a:p>
            <a:r>
              <a:rPr lang="en-US" sz="1800" dirty="0"/>
              <a:t>6tsp=1 ounce</a:t>
            </a:r>
          </a:p>
          <a:p>
            <a:endParaRPr lang="en-US" sz="1800" dirty="0"/>
          </a:p>
        </p:txBody>
      </p:sp>
      <p:sp>
        <p:nvSpPr>
          <p:cNvPr id="2" name="Title 1">
            <a:extLst>
              <a:ext uri="{FF2B5EF4-FFF2-40B4-BE49-F238E27FC236}">
                <a16:creationId xmlns:a16="http://schemas.microsoft.com/office/drawing/2014/main" id="{954EFE50-C9D3-5148-A32B-97E787FB9505}"/>
              </a:ext>
            </a:extLst>
          </p:cNvPr>
          <p:cNvSpPr>
            <a:spLocks noGrp="1"/>
          </p:cNvSpPr>
          <p:nvPr>
            <p:ph type="title"/>
          </p:nvPr>
        </p:nvSpPr>
        <p:spPr>
          <a:xfrm>
            <a:off x="913774" y="640831"/>
            <a:ext cx="3740515" cy="2704253"/>
          </a:xfrm>
        </p:spPr>
        <p:txBody>
          <a:bodyPr>
            <a:normAutofit/>
          </a:bodyPr>
          <a:lstStyle/>
          <a:p>
            <a:pPr algn="l"/>
            <a:r>
              <a:rPr lang="en-US" sz="2500" dirty="0"/>
              <a:t>Managing the equine athlete during competition</a:t>
            </a:r>
            <a:br>
              <a:rPr lang="en-US" sz="2500" dirty="0"/>
            </a:br>
            <a:r>
              <a:rPr lang="en-US" sz="2500" dirty="0"/>
              <a:t>Sweat scores</a:t>
            </a:r>
          </a:p>
        </p:txBody>
      </p:sp>
      <p:sp>
        <p:nvSpPr>
          <p:cNvPr id="5" name="Rectangle 1">
            <a:extLst>
              <a:ext uri="{FF2B5EF4-FFF2-40B4-BE49-F238E27FC236}">
                <a16:creationId xmlns:a16="http://schemas.microsoft.com/office/drawing/2014/main" id="{DF4DDC70-7806-494D-9903-BE32DABE379C}"/>
              </a:ext>
            </a:extLst>
          </p:cNvPr>
          <p:cNvSpPr>
            <a:spLocks noChangeArrowheads="1"/>
          </p:cNvSpPr>
          <p:nvPr/>
        </p:nvSpPr>
        <p:spPr bwMode="auto">
          <a:xfrm>
            <a:off x="5492928" y="6017569"/>
            <a:ext cx="408958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sz="900" b="0" i="1" u="none" strike="noStrike" cap="none" normalizeH="0" baseline="0" dirty="0">
                <a:ln>
                  <a:noFill/>
                </a:ln>
                <a:solidFill>
                  <a:srgbClr val="7A7A7A"/>
                </a:solidFill>
                <a:effectLst/>
                <a:latin typeface="Arial" panose="020B0604020202020204" pitchFamily="34" charset="0"/>
                <a:ea typeface="Times New Roman" panose="02020603050405020304" pitchFamily="18" charset="0"/>
                <a:cs typeface="Arial" panose="020B0604020202020204" pitchFamily="34" charset="0"/>
              </a:rPr>
              <a:t>Source: </a:t>
            </a:r>
            <a:r>
              <a:rPr kumimoji="0" lang="en-US" altLang="en-US" sz="900" b="0" i="1" u="none" strike="noStrike" cap="none" normalizeH="0" baseline="0" dirty="0" err="1">
                <a:ln>
                  <a:noFill/>
                </a:ln>
                <a:solidFill>
                  <a:srgbClr val="7A7A7A"/>
                </a:solidFill>
                <a:effectLst/>
                <a:latin typeface="Arial" panose="020B0604020202020204" pitchFamily="34" charset="0"/>
                <a:ea typeface="Times New Roman" panose="02020603050405020304" pitchFamily="18" charset="0"/>
                <a:cs typeface="Arial" panose="020B0604020202020204" pitchFamily="34" charset="0"/>
              </a:rPr>
              <a:t>Zeyner</a:t>
            </a:r>
            <a:r>
              <a:rPr kumimoji="0" lang="en-US" altLang="en-US" sz="900" b="0" i="1" u="none" strike="noStrike" cap="none" normalizeH="0" baseline="0" dirty="0">
                <a:ln>
                  <a:noFill/>
                </a:ln>
                <a:solidFill>
                  <a:srgbClr val="7A7A7A"/>
                </a:solidFill>
                <a:effectLst/>
                <a:latin typeface="Arial" panose="020B0604020202020204" pitchFamily="34" charset="0"/>
                <a:ea typeface="Times New Roman" panose="02020603050405020304" pitchFamily="18" charset="0"/>
                <a:cs typeface="Arial" panose="020B0604020202020204" pitchFamily="34" charset="0"/>
              </a:rPr>
              <a:t> et al 2013; Weight losses in </a:t>
            </a:r>
            <a:r>
              <a:rPr kumimoji="0" lang="en-US" altLang="en-US" sz="900" b="0" i="1" u="none" strike="noStrike" cap="none" normalizeH="0" baseline="0" dirty="0" err="1">
                <a:ln>
                  <a:noFill/>
                </a:ln>
                <a:solidFill>
                  <a:srgbClr val="7A7A7A"/>
                </a:solidFill>
                <a:effectLst/>
                <a:latin typeface="Arial" panose="020B0604020202020204" pitchFamily="34" charset="0"/>
                <a:ea typeface="Times New Roman" panose="02020603050405020304" pitchFamily="18" charset="0"/>
                <a:cs typeface="Arial" panose="020B0604020202020204" pitchFamily="34" charset="0"/>
              </a:rPr>
              <a:t>excercised</a:t>
            </a:r>
            <a:r>
              <a:rPr kumimoji="0" lang="en-US" altLang="en-US" sz="900" b="0" i="1" u="none" strike="noStrike" cap="none" normalizeH="0" baseline="0" dirty="0">
                <a:ln>
                  <a:noFill/>
                </a:ln>
                <a:solidFill>
                  <a:srgbClr val="7A7A7A"/>
                </a:solidFill>
                <a:effectLst/>
                <a:latin typeface="Arial" panose="020B0604020202020204" pitchFamily="34" charset="0"/>
                <a:ea typeface="Times New Roman" panose="02020603050405020304" pitchFamily="18" charset="0"/>
                <a:cs typeface="Arial" panose="020B0604020202020204" pitchFamily="34" charset="0"/>
              </a:rPr>
              <a:t> horses, a pilot study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12D1AE6F-8F06-1F47-80E7-24D11AE23787}"/>
              </a:ext>
            </a:extLst>
          </p:cNvPr>
          <p:cNvGraphicFramePr>
            <a:graphicFrameLocks noGrp="1"/>
          </p:cNvGraphicFramePr>
          <p:nvPr>
            <p:extLst>
              <p:ext uri="{D42A27DB-BD31-4B8C-83A1-F6EECF244321}">
                <p14:modId xmlns:p14="http://schemas.microsoft.com/office/powerpoint/2010/main" val="2712945801"/>
              </p:ext>
            </p:extLst>
          </p:nvPr>
        </p:nvGraphicFramePr>
        <p:xfrm>
          <a:off x="4305782" y="640831"/>
          <a:ext cx="7627717" cy="5376737"/>
        </p:xfrm>
        <a:graphic>
          <a:graphicData uri="http://schemas.openxmlformats.org/drawingml/2006/table">
            <a:tbl>
              <a:tblPr firstRow="1" firstCol="1" bandRow="1">
                <a:tableStyleId>{5C22544A-7EE6-4342-B048-85BDC9FD1C3A}</a:tableStyleId>
              </a:tblPr>
              <a:tblGrid>
                <a:gridCol w="628940">
                  <a:extLst>
                    <a:ext uri="{9D8B030D-6E8A-4147-A177-3AD203B41FA5}">
                      <a16:colId xmlns:a16="http://schemas.microsoft.com/office/drawing/2014/main" val="3973007482"/>
                    </a:ext>
                  </a:extLst>
                </a:gridCol>
                <a:gridCol w="2781334">
                  <a:extLst>
                    <a:ext uri="{9D8B030D-6E8A-4147-A177-3AD203B41FA5}">
                      <a16:colId xmlns:a16="http://schemas.microsoft.com/office/drawing/2014/main" val="422782884"/>
                    </a:ext>
                  </a:extLst>
                </a:gridCol>
                <a:gridCol w="1804364">
                  <a:extLst>
                    <a:ext uri="{9D8B030D-6E8A-4147-A177-3AD203B41FA5}">
                      <a16:colId xmlns:a16="http://schemas.microsoft.com/office/drawing/2014/main" val="3716090445"/>
                    </a:ext>
                  </a:extLst>
                </a:gridCol>
                <a:gridCol w="2413079">
                  <a:extLst>
                    <a:ext uri="{9D8B030D-6E8A-4147-A177-3AD203B41FA5}">
                      <a16:colId xmlns:a16="http://schemas.microsoft.com/office/drawing/2014/main" val="2614730173"/>
                    </a:ext>
                  </a:extLst>
                </a:gridCol>
              </a:tblGrid>
              <a:tr h="445594">
                <a:tc>
                  <a:txBody>
                    <a:bodyPr/>
                    <a:lstStyle/>
                    <a:p>
                      <a:pPr marL="0" marR="0" algn="ctr">
                        <a:spcBef>
                          <a:spcPts val="0"/>
                        </a:spcBef>
                        <a:spcAft>
                          <a:spcPts val="1200"/>
                        </a:spcAft>
                      </a:pPr>
                      <a:r>
                        <a:rPr lang="en-US" sz="1400" dirty="0">
                          <a:effectLst/>
                        </a:rPr>
                        <a:t>Sweat score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How can you recognize?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Sweat loses avg. horse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Salt loss per day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34146277"/>
                  </a:ext>
                </a:extLst>
              </a:tr>
              <a:tr h="1043252">
                <a:tc>
                  <a:txBody>
                    <a:bodyPr/>
                    <a:lstStyle/>
                    <a:p>
                      <a:pPr marL="0" marR="0" algn="ctr">
                        <a:spcBef>
                          <a:spcPts val="0"/>
                        </a:spcBef>
                        <a:spcAft>
                          <a:spcPts val="1200"/>
                        </a:spcAft>
                      </a:pPr>
                      <a:r>
                        <a:rPr lang="en-US" sz="1400" dirty="0">
                          <a:effectLst/>
                        </a:rPr>
                        <a:t>1</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It is still partially dry, moisture and sticky under the saddle. The neck is sticky and the flanks are slightly darker than normal.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1-4 liter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2-7 teaspoons</a:t>
                      </a:r>
                    </a:p>
                    <a:p>
                      <a:pPr marL="0" marR="0" algn="ctr">
                        <a:spcBef>
                          <a:spcPts val="0"/>
                        </a:spcBef>
                        <a:spcAft>
                          <a:spcPts val="1200"/>
                        </a:spcAft>
                      </a:pPr>
                      <a:r>
                        <a:rPr lang="en-US" sz="1400" dirty="0">
                          <a:effectLst/>
                        </a:rPr>
                        <a:t>4,650mg-16,275mg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38792834"/>
                  </a:ext>
                </a:extLst>
              </a:tr>
              <a:tr h="1402426">
                <a:tc>
                  <a:txBody>
                    <a:bodyPr/>
                    <a:lstStyle/>
                    <a:p>
                      <a:pPr marL="0" marR="0" algn="ctr">
                        <a:spcBef>
                          <a:spcPts val="0"/>
                        </a:spcBef>
                        <a:spcAft>
                          <a:spcPts val="1200"/>
                        </a:spcAft>
                      </a:pPr>
                      <a:r>
                        <a:rPr lang="en-US" sz="1400" dirty="0">
                          <a:effectLst/>
                        </a:rPr>
                        <a:t>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It is wet under the saddle and on the neck. Here and there some foam spots along the saddle, were the reins touch the neck and also foam between the hindlegs.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4-7 liter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7-12 teaspoons</a:t>
                      </a:r>
                    </a:p>
                    <a:p>
                      <a:pPr marL="0" marR="0" algn="ctr">
                        <a:spcBef>
                          <a:spcPts val="0"/>
                        </a:spcBef>
                        <a:spcAft>
                          <a:spcPts val="1200"/>
                        </a:spcAft>
                      </a:pPr>
                      <a:r>
                        <a:rPr lang="en-US" sz="1400" dirty="0">
                          <a:effectLst/>
                        </a:rPr>
                        <a:t>16,275mg-27,900mg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88721090"/>
                  </a:ext>
                </a:extLst>
              </a:tr>
              <a:tr h="1001732">
                <a:tc>
                  <a:txBody>
                    <a:bodyPr/>
                    <a:lstStyle/>
                    <a:p>
                      <a:pPr marL="0" marR="0" algn="ctr">
                        <a:spcBef>
                          <a:spcPts val="0"/>
                        </a:spcBef>
                        <a:spcAft>
                          <a:spcPts val="1200"/>
                        </a:spcAft>
                      </a:pPr>
                      <a:r>
                        <a:rPr lang="en-US" sz="1400" dirty="0">
                          <a:effectLst/>
                        </a:rPr>
                        <a:t>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The horse is visibly wet under the bridle, on the neck and the flanks with here and there some foam spots.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7-9 liter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12-16 teaspoons</a:t>
                      </a:r>
                    </a:p>
                    <a:p>
                      <a:pPr marL="0" marR="0" algn="ctr">
                        <a:spcBef>
                          <a:spcPts val="0"/>
                        </a:spcBef>
                        <a:spcAft>
                          <a:spcPts val="1200"/>
                        </a:spcAft>
                      </a:pPr>
                      <a:r>
                        <a:rPr lang="en-US" sz="1400" dirty="0">
                          <a:effectLst/>
                        </a:rPr>
                        <a:t>27,900mg-37,200mg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71437756"/>
                  </a:ext>
                </a:extLst>
              </a:tr>
              <a:tr h="834600">
                <a:tc>
                  <a:txBody>
                    <a:bodyPr/>
                    <a:lstStyle/>
                    <a:p>
                      <a:pPr marL="0" marR="0" algn="ctr">
                        <a:spcBef>
                          <a:spcPts val="0"/>
                        </a:spcBef>
                        <a:spcAft>
                          <a:spcPts val="1200"/>
                        </a:spcAft>
                      </a:pPr>
                      <a:r>
                        <a:rPr lang="en-US" sz="1400" dirty="0">
                          <a:effectLst/>
                        </a:rPr>
                        <a:t>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Neck and flanks are totally wet. Wet spots above the eyes. White foam between the hind legs.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9-12 liter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16-21  teaspoons</a:t>
                      </a:r>
                    </a:p>
                    <a:p>
                      <a:pPr marL="0" marR="0" algn="ctr">
                        <a:spcBef>
                          <a:spcPts val="0"/>
                        </a:spcBef>
                        <a:spcAft>
                          <a:spcPts val="1200"/>
                        </a:spcAft>
                      </a:pPr>
                      <a:r>
                        <a:rPr lang="en-US" sz="1400" dirty="0">
                          <a:effectLst/>
                        </a:rPr>
                        <a:t>37,200mg-48,825mg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177470"/>
                  </a:ext>
                </a:extLst>
              </a:tr>
              <a:tr h="649133">
                <a:tc>
                  <a:txBody>
                    <a:bodyPr/>
                    <a:lstStyle/>
                    <a:p>
                      <a:pPr marL="0" marR="0" algn="ctr">
                        <a:spcBef>
                          <a:spcPts val="0"/>
                        </a:spcBef>
                        <a:spcAft>
                          <a:spcPts val="1200"/>
                        </a:spcAft>
                      </a:pPr>
                      <a:r>
                        <a:rPr lang="en-US" sz="1400" dirty="0">
                          <a:effectLst/>
                        </a:rPr>
                        <a:t>5</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See sweatscore 4 and sweat trickles from above the eyes and the belly.</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a:effectLst/>
                        </a:rPr>
                        <a:t>12-18 liter</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tc>
                  <a:txBody>
                    <a:bodyPr/>
                    <a:lstStyle/>
                    <a:p>
                      <a:pPr marL="0" marR="0" algn="ctr">
                        <a:spcBef>
                          <a:spcPts val="0"/>
                        </a:spcBef>
                        <a:spcAft>
                          <a:spcPts val="1200"/>
                        </a:spcAft>
                      </a:pPr>
                      <a:r>
                        <a:rPr lang="en-US" sz="1400" dirty="0">
                          <a:effectLst/>
                        </a:rPr>
                        <a:t>21-32 teaspoons</a:t>
                      </a:r>
                    </a:p>
                    <a:p>
                      <a:pPr marL="0" marR="0" algn="ctr">
                        <a:spcBef>
                          <a:spcPts val="0"/>
                        </a:spcBef>
                        <a:spcAft>
                          <a:spcPts val="1200"/>
                        </a:spcAft>
                      </a:pPr>
                      <a:r>
                        <a:rPr lang="en-US" sz="1400" dirty="0">
                          <a:effectLst/>
                        </a:rPr>
                        <a:t>48,825mg-74,400mg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9389739"/>
                  </a:ext>
                </a:extLst>
              </a:tr>
            </a:tbl>
          </a:graphicData>
        </a:graphic>
      </p:graphicFrame>
    </p:spTree>
    <p:extLst>
      <p:ext uri="{BB962C8B-B14F-4D97-AF65-F5344CB8AC3E}">
        <p14:creationId xmlns:p14="http://schemas.microsoft.com/office/powerpoint/2010/main" val="1797706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B8B6-6F25-8E42-82ED-A3BFCBA705CA}"/>
              </a:ext>
            </a:extLst>
          </p:cNvPr>
          <p:cNvSpPr>
            <a:spLocks noGrp="1"/>
          </p:cNvSpPr>
          <p:nvPr>
            <p:ph type="title"/>
          </p:nvPr>
        </p:nvSpPr>
        <p:spPr/>
        <p:txBody>
          <a:bodyPr/>
          <a:lstStyle/>
          <a:p>
            <a:r>
              <a:rPr lang="en-US" dirty="0"/>
              <a:t>Managing the equine Athlete</a:t>
            </a:r>
            <a:br>
              <a:rPr lang="en-US" dirty="0"/>
            </a:br>
            <a:r>
              <a:rPr lang="en-US" dirty="0"/>
              <a:t>During competition</a:t>
            </a:r>
          </a:p>
        </p:txBody>
      </p:sp>
      <p:sp>
        <p:nvSpPr>
          <p:cNvPr id="3" name="Content Placeholder 2">
            <a:extLst>
              <a:ext uri="{FF2B5EF4-FFF2-40B4-BE49-F238E27FC236}">
                <a16:creationId xmlns:a16="http://schemas.microsoft.com/office/drawing/2014/main" id="{B9F0B717-BF10-0243-836E-6DD0FFAD3BF3}"/>
              </a:ext>
            </a:extLst>
          </p:cNvPr>
          <p:cNvSpPr>
            <a:spLocks noGrp="1"/>
          </p:cNvSpPr>
          <p:nvPr>
            <p:ph sz="quarter" idx="13"/>
          </p:nvPr>
        </p:nvSpPr>
        <p:spPr/>
        <p:txBody>
          <a:bodyPr/>
          <a:lstStyle/>
          <a:p>
            <a:r>
              <a:rPr lang="en-US" dirty="0"/>
              <a:t>Dose on trail as you are observing changes</a:t>
            </a:r>
          </a:p>
          <a:p>
            <a:r>
              <a:rPr lang="en-US" dirty="0"/>
              <a:t>Offer plenty of hydrated hay and or electrolyte water back at camp</a:t>
            </a:r>
          </a:p>
          <a:p>
            <a:pPr lvl="1"/>
            <a:r>
              <a:rPr lang="en-US" dirty="0"/>
              <a:t>***always have a bucket of plain water in the horse’s reach</a:t>
            </a:r>
          </a:p>
          <a:p>
            <a:r>
              <a:rPr lang="en-US" dirty="0"/>
              <a:t>Calculate salts to replace the loss of the day</a:t>
            </a:r>
          </a:p>
          <a:p>
            <a:pPr lvl="1"/>
            <a:r>
              <a:rPr lang="en-US" dirty="0"/>
              <a:t>If your horse had extreme losses, consider their safety and whether you can replenish the electrolytes.  Sometimes it is best to pull and ride another day.</a:t>
            </a:r>
          </a:p>
        </p:txBody>
      </p:sp>
    </p:spTree>
    <p:extLst>
      <p:ext uri="{BB962C8B-B14F-4D97-AF65-F5344CB8AC3E}">
        <p14:creationId xmlns:p14="http://schemas.microsoft.com/office/powerpoint/2010/main" val="267676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4CCE-B8C4-184E-B3DA-88E71B254E7F}"/>
              </a:ext>
            </a:extLst>
          </p:cNvPr>
          <p:cNvSpPr>
            <a:spLocks noGrp="1"/>
          </p:cNvSpPr>
          <p:nvPr>
            <p:ph type="title"/>
          </p:nvPr>
        </p:nvSpPr>
        <p:spPr/>
        <p:txBody>
          <a:bodyPr/>
          <a:lstStyle/>
          <a:p>
            <a:r>
              <a:rPr lang="en-US" dirty="0"/>
              <a:t>Managing the equine athlete</a:t>
            </a:r>
            <a:br>
              <a:rPr lang="en-US" dirty="0"/>
            </a:br>
            <a:r>
              <a:rPr lang="en-US" dirty="0"/>
              <a:t>Post ride Care</a:t>
            </a:r>
          </a:p>
        </p:txBody>
      </p:sp>
      <p:sp>
        <p:nvSpPr>
          <p:cNvPr id="3" name="Content Placeholder 2">
            <a:extLst>
              <a:ext uri="{FF2B5EF4-FFF2-40B4-BE49-F238E27FC236}">
                <a16:creationId xmlns:a16="http://schemas.microsoft.com/office/drawing/2014/main" id="{993E9126-E5D1-CE45-98F7-B6F1406C82C9}"/>
              </a:ext>
            </a:extLst>
          </p:cNvPr>
          <p:cNvSpPr>
            <a:spLocks noGrp="1"/>
          </p:cNvSpPr>
          <p:nvPr>
            <p:ph sz="quarter" idx="13"/>
          </p:nvPr>
        </p:nvSpPr>
        <p:spPr/>
        <p:txBody>
          <a:bodyPr/>
          <a:lstStyle/>
          <a:p>
            <a:r>
              <a:rPr lang="en-US" dirty="0"/>
              <a:t>Continue to replace electrolytes over the next 2-3 days to completely replenish the tank</a:t>
            </a:r>
          </a:p>
          <a:p>
            <a:r>
              <a:rPr lang="en-US" dirty="0"/>
              <a:t>Example: your horse has a sweat score of “3” on Sunday, so they lost 16 teaspoons of salt.  To replenish the sodium loss, it will take 3 ½ ounces of salt alone.  How are you going to replenish the lost salts back to your horse?</a:t>
            </a:r>
          </a:p>
          <a:p>
            <a:r>
              <a:rPr lang="en-US" dirty="0"/>
              <a:t>Have a plan for your horse whether it is through nutrition or intentional dosing</a:t>
            </a:r>
          </a:p>
        </p:txBody>
      </p:sp>
    </p:spTree>
    <p:extLst>
      <p:ext uri="{BB962C8B-B14F-4D97-AF65-F5344CB8AC3E}">
        <p14:creationId xmlns:p14="http://schemas.microsoft.com/office/powerpoint/2010/main" val="30839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C6957-BE3D-4E4C-A615-93375A187903}"/>
              </a:ext>
            </a:extLst>
          </p:cNvPr>
          <p:cNvSpPr>
            <a:spLocks noGrp="1"/>
          </p:cNvSpPr>
          <p:nvPr>
            <p:ph type="title"/>
          </p:nvPr>
        </p:nvSpPr>
        <p:spPr/>
        <p:txBody>
          <a:bodyPr/>
          <a:lstStyle/>
          <a:p>
            <a:r>
              <a:rPr lang="en-US" dirty="0"/>
              <a:t>Managing the equine athlete</a:t>
            </a:r>
            <a:br>
              <a:rPr lang="en-US" dirty="0"/>
            </a:br>
            <a:r>
              <a:rPr lang="en-US" dirty="0"/>
              <a:t>who has a sensitive stomach</a:t>
            </a:r>
          </a:p>
        </p:txBody>
      </p:sp>
      <p:sp>
        <p:nvSpPr>
          <p:cNvPr id="3" name="Content Placeholder 2">
            <a:extLst>
              <a:ext uri="{FF2B5EF4-FFF2-40B4-BE49-F238E27FC236}">
                <a16:creationId xmlns:a16="http://schemas.microsoft.com/office/drawing/2014/main" id="{E4DFCC72-0C50-5C45-8565-8BE9C05C6546}"/>
              </a:ext>
            </a:extLst>
          </p:cNvPr>
          <p:cNvSpPr>
            <a:spLocks noGrp="1"/>
          </p:cNvSpPr>
          <p:nvPr>
            <p:ph sz="quarter" idx="13"/>
          </p:nvPr>
        </p:nvSpPr>
        <p:spPr>
          <a:xfrm>
            <a:off x="913149" y="2367092"/>
            <a:ext cx="10364451" cy="3779065"/>
          </a:xfrm>
        </p:spPr>
        <p:txBody>
          <a:bodyPr>
            <a:normAutofit/>
          </a:bodyPr>
          <a:lstStyle/>
          <a:p>
            <a:r>
              <a:rPr lang="en-US" dirty="0"/>
              <a:t>Talk with your veterinarian about your feeding regimen</a:t>
            </a:r>
          </a:p>
          <a:p>
            <a:r>
              <a:rPr lang="en-US" dirty="0"/>
              <a:t>Consider the quality hay you are feeding; Offer water soaked hay throughout the competition</a:t>
            </a:r>
          </a:p>
          <a:p>
            <a:r>
              <a:rPr lang="en-US" dirty="0"/>
              <a:t>Only use buffered electrolytes</a:t>
            </a:r>
          </a:p>
          <a:p>
            <a:pPr lvl="1"/>
            <a:r>
              <a:rPr lang="en-US" dirty="0"/>
              <a:t>May need to dose smaller amounts more frequently</a:t>
            </a:r>
          </a:p>
          <a:p>
            <a:r>
              <a:rPr lang="en-US" dirty="0"/>
              <a:t>Ask your vet about hindgut ulcers</a:t>
            </a:r>
          </a:p>
          <a:p>
            <a:r>
              <a:rPr lang="en-US" dirty="0"/>
              <a:t>Purina Outlast</a:t>
            </a:r>
          </a:p>
          <a:p>
            <a:endParaRPr lang="en-US" dirty="0"/>
          </a:p>
        </p:txBody>
      </p:sp>
    </p:spTree>
    <p:extLst>
      <p:ext uri="{BB962C8B-B14F-4D97-AF65-F5344CB8AC3E}">
        <p14:creationId xmlns:p14="http://schemas.microsoft.com/office/powerpoint/2010/main" val="236954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4CE2-051B-F743-A2C8-D64C00EA40C9}"/>
              </a:ext>
            </a:extLst>
          </p:cNvPr>
          <p:cNvSpPr>
            <a:spLocks noGrp="1"/>
          </p:cNvSpPr>
          <p:nvPr>
            <p:ph type="title"/>
          </p:nvPr>
        </p:nvSpPr>
        <p:spPr/>
        <p:txBody>
          <a:bodyPr/>
          <a:lstStyle/>
          <a:p>
            <a:r>
              <a:rPr lang="en-US" dirty="0" err="1"/>
              <a:t>Presentors</a:t>
            </a:r>
            <a:endParaRPr lang="en-US" dirty="0"/>
          </a:p>
        </p:txBody>
      </p:sp>
      <p:sp>
        <p:nvSpPr>
          <p:cNvPr id="3" name="Content Placeholder 2">
            <a:extLst>
              <a:ext uri="{FF2B5EF4-FFF2-40B4-BE49-F238E27FC236}">
                <a16:creationId xmlns:a16="http://schemas.microsoft.com/office/drawing/2014/main" id="{AAB7F450-68BE-2E4B-9434-C2FF15B95504}"/>
              </a:ext>
            </a:extLst>
          </p:cNvPr>
          <p:cNvSpPr>
            <a:spLocks noGrp="1"/>
          </p:cNvSpPr>
          <p:nvPr>
            <p:ph sz="quarter" idx="13"/>
          </p:nvPr>
        </p:nvSpPr>
        <p:spPr/>
        <p:txBody>
          <a:bodyPr/>
          <a:lstStyle/>
          <a:p>
            <a:r>
              <a:rPr lang="en-US"/>
              <a:t>Kay </a:t>
            </a:r>
            <a:r>
              <a:rPr lang="en-US" err="1"/>
              <a:t>Gunckel</a:t>
            </a:r>
            <a:r>
              <a:rPr lang="en-US"/>
              <a:t>, DVM </a:t>
            </a:r>
          </a:p>
          <a:p>
            <a:r>
              <a:rPr lang="en-US"/>
              <a:t>Keri Riddick, DVM</a:t>
            </a:r>
          </a:p>
        </p:txBody>
      </p:sp>
    </p:spTree>
    <p:extLst>
      <p:ext uri="{BB962C8B-B14F-4D97-AF65-F5344CB8AC3E}">
        <p14:creationId xmlns:p14="http://schemas.microsoft.com/office/powerpoint/2010/main" val="9435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280D3-F56A-664D-8028-7AADE2952BEA}"/>
              </a:ext>
            </a:extLst>
          </p:cNvPr>
          <p:cNvSpPr>
            <a:spLocks noGrp="1"/>
          </p:cNvSpPr>
          <p:nvPr>
            <p:ph type="title"/>
          </p:nvPr>
        </p:nvSpPr>
        <p:spPr/>
        <p:txBody>
          <a:bodyPr/>
          <a:lstStyle/>
          <a:p>
            <a:r>
              <a:rPr lang="en-US" dirty="0"/>
              <a:t>Managing the equine athlete</a:t>
            </a:r>
            <a:br>
              <a:rPr lang="en-US" dirty="0"/>
            </a:br>
            <a:r>
              <a:rPr lang="en-US" dirty="0"/>
              <a:t>who has a sensitive stomach</a:t>
            </a:r>
          </a:p>
        </p:txBody>
      </p:sp>
      <p:sp>
        <p:nvSpPr>
          <p:cNvPr id="3" name="Content Placeholder 2">
            <a:extLst>
              <a:ext uri="{FF2B5EF4-FFF2-40B4-BE49-F238E27FC236}">
                <a16:creationId xmlns:a16="http://schemas.microsoft.com/office/drawing/2014/main" id="{3A1249A4-C521-FD40-BAE4-16DD64884BF4}"/>
              </a:ext>
            </a:extLst>
          </p:cNvPr>
          <p:cNvSpPr>
            <a:spLocks noGrp="1"/>
          </p:cNvSpPr>
          <p:nvPr>
            <p:ph sz="quarter" idx="13"/>
          </p:nvPr>
        </p:nvSpPr>
        <p:spPr/>
        <p:txBody>
          <a:bodyPr/>
          <a:lstStyle/>
          <a:p>
            <a:r>
              <a:rPr lang="en-US" dirty="0"/>
              <a:t>Omeprazole</a:t>
            </a:r>
          </a:p>
          <a:p>
            <a:pPr lvl="1"/>
            <a:r>
              <a:rPr lang="en-US" dirty="0"/>
              <a:t>Use the allowed maintenance dose pre-ride only (forbidden during an event)</a:t>
            </a:r>
          </a:p>
          <a:p>
            <a:pPr lvl="1"/>
            <a:r>
              <a:rPr lang="en-US" dirty="0"/>
              <a:t>Consider starting this several days before the competition (when you are starting to pre-load your electrolytes)</a:t>
            </a:r>
          </a:p>
        </p:txBody>
      </p:sp>
    </p:spTree>
    <p:extLst>
      <p:ext uri="{BB962C8B-B14F-4D97-AF65-F5344CB8AC3E}">
        <p14:creationId xmlns:p14="http://schemas.microsoft.com/office/powerpoint/2010/main" val="2621525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818F2-C706-884E-99C2-DAEF86899DA9}"/>
              </a:ext>
            </a:extLst>
          </p:cNvPr>
          <p:cNvSpPr>
            <a:spLocks noGrp="1"/>
          </p:cNvSpPr>
          <p:nvPr>
            <p:ph type="title"/>
          </p:nvPr>
        </p:nvSpPr>
        <p:spPr/>
        <p:txBody>
          <a:bodyPr/>
          <a:lstStyle/>
          <a:p>
            <a:r>
              <a:rPr lang="en-US" dirty="0"/>
              <a:t>Managing the equine athlete</a:t>
            </a:r>
            <a:br>
              <a:rPr lang="en-US" dirty="0"/>
            </a:br>
            <a:r>
              <a:rPr lang="en-US" dirty="0"/>
              <a:t>who will not drink on the trail</a:t>
            </a:r>
          </a:p>
        </p:txBody>
      </p:sp>
      <p:sp>
        <p:nvSpPr>
          <p:cNvPr id="3" name="Content Placeholder 2">
            <a:extLst>
              <a:ext uri="{FF2B5EF4-FFF2-40B4-BE49-F238E27FC236}">
                <a16:creationId xmlns:a16="http://schemas.microsoft.com/office/drawing/2014/main" id="{29A0D3B0-37DA-644E-A8EC-B784E2EC2F6C}"/>
              </a:ext>
            </a:extLst>
          </p:cNvPr>
          <p:cNvSpPr>
            <a:spLocks noGrp="1"/>
          </p:cNvSpPr>
          <p:nvPr>
            <p:ph sz="quarter" idx="13"/>
          </p:nvPr>
        </p:nvSpPr>
        <p:spPr/>
        <p:txBody>
          <a:bodyPr>
            <a:normAutofit fontScale="77500" lnSpcReduction="20000"/>
          </a:bodyPr>
          <a:lstStyle/>
          <a:p>
            <a:pPr marL="0" indent="0">
              <a:buNone/>
            </a:pPr>
            <a:r>
              <a:rPr lang="en-US" dirty="0"/>
              <a:t>*****Start your electrolyte program before you ever leave home*****</a:t>
            </a:r>
          </a:p>
          <a:p>
            <a:r>
              <a:rPr lang="en-US" dirty="0"/>
              <a:t>Hydration hay, Flakes of hay floated on top of water</a:t>
            </a:r>
          </a:p>
          <a:p>
            <a:r>
              <a:rPr lang="en-US" dirty="0"/>
              <a:t>Hang multiple buckets in your stall, at least one plain water and another with electrolyte solution</a:t>
            </a:r>
          </a:p>
          <a:p>
            <a:r>
              <a:rPr lang="en-US" dirty="0"/>
              <a:t>Assess sweat scores at your </a:t>
            </a:r>
            <a:r>
              <a:rPr lang="en-US" dirty="0" err="1"/>
              <a:t>pnr</a:t>
            </a:r>
            <a:r>
              <a:rPr lang="en-US" dirty="0"/>
              <a:t> stops</a:t>
            </a:r>
          </a:p>
          <a:p>
            <a:r>
              <a:rPr lang="en-US" dirty="0"/>
              <a:t>Discuss with the vet judge your concern about your horse not drinking on trail and if they are showing signs of fatigue, muscle cramping, decreased gut sounds, may be best to pull and ride another day</a:t>
            </a:r>
          </a:p>
          <a:p>
            <a:pPr marL="0" indent="0">
              <a:buNone/>
            </a:pPr>
            <a:r>
              <a:rPr lang="en-US" dirty="0"/>
              <a:t>Work on training your horse before heading to a competition</a:t>
            </a:r>
          </a:p>
          <a:p>
            <a:pPr marL="0" indent="0">
              <a:buNone/>
            </a:pPr>
            <a:r>
              <a:rPr lang="en-US" dirty="0"/>
              <a:t>	Work your horse and when they come to water, offer but give them a time limit, they do not get to hang out in the water and essentially rest.  This is with a hydrated horse, not a stressed horse.</a:t>
            </a:r>
          </a:p>
          <a:p>
            <a:pPr marL="0" indent="0">
              <a:buNone/>
            </a:pPr>
            <a:endParaRPr lang="en-US" dirty="0"/>
          </a:p>
        </p:txBody>
      </p:sp>
    </p:spTree>
    <p:extLst>
      <p:ext uri="{BB962C8B-B14F-4D97-AF65-F5344CB8AC3E}">
        <p14:creationId xmlns:p14="http://schemas.microsoft.com/office/powerpoint/2010/main" val="2940264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E469-C2E5-F34B-9B30-D3FC29923993}"/>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08FC95B-9399-3D4C-965A-3D0FB7E610E9}"/>
              </a:ext>
            </a:extLst>
          </p:cNvPr>
          <p:cNvSpPr>
            <a:spLocks noGrp="1"/>
          </p:cNvSpPr>
          <p:nvPr>
            <p:ph sz="quarter" idx="13"/>
          </p:nvPr>
        </p:nvSpPr>
        <p:spPr/>
        <p:txBody>
          <a:bodyPr>
            <a:normAutofit fontScale="92500" lnSpcReduction="20000"/>
          </a:bodyPr>
          <a:lstStyle/>
          <a:p>
            <a:pPr marL="0" indent="0" algn="ctr">
              <a:buNone/>
            </a:pPr>
            <a:r>
              <a:rPr lang="en-US" sz="2800" b="1" dirty="0"/>
              <a:t>Want to hear a joke about potassium?</a:t>
            </a:r>
          </a:p>
          <a:p>
            <a:pPr marL="0" indent="0" algn="ctr">
              <a:buNone/>
            </a:pPr>
            <a:r>
              <a:rPr lang="en-US" sz="2800" b="1" dirty="0"/>
              <a:t>K</a:t>
            </a:r>
          </a:p>
          <a:p>
            <a:pPr marL="0" indent="0" algn="ctr">
              <a:buNone/>
            </a:pPr>
            <a:r>
              <a:rPr lang="en-US" sz="2800" b="1" dirty="0"/>
              <a:t>I was </a:t>
            </a:r>
            <a:r>
              <a:rPr lang="en-US" sz="2800" b="1" dirty="0" err="1"/>
              <a:t>gonna</a:t>
            </a:r>
            <a:r>
              <a:rPr lang="en-US" sz="2800" b="1" dirty="0"/>
              <a:t> tell a joke about sodium but then I was like, </a:t>
            </a:r>
            <a:r>
              <a:rPr lang="en-US" sz="2800" b="1" dirty="0" err="1"/>
              <a:t>na.</a:t>
            </a:r>
            <a:endParaRPr lang="en-US" sz="2800" b="1" dirty="0"/>
          </a:p>
          <a:p>
            <a:r>
              <a:rPr lang="en-US" sz="2400" dirty="0" err="1"/>
              <a:t>Hahahaha</a:t>
            </a:r>
            <a:r>
              <a:rPr lang="en-US" sz="2400" dirty="0"/>
              <a:t>  Have a great night and thank you for listening!!!</a:t>
            </a:r>
          </a:p>
          <a:p>
            <a:r>
              <a:rPr lang="en-US" sz="2400" dirty="0"/>
              <a:t>Thank you to </a:t>
            </a:r>
            <a:r>
              <a:rPr lang="en-US" sz="2400" dirty="0" err="1"/>
              <a:t>NATRc</a:t>
            </a:r>
            <a:r>
              <a:rPr lang="en-US" sz="2400" dirty="0"/>
              <a:t> for hosting this webinar</a:t>
            </a:r>
          </a:p>
          <a:p>
            <a:r>
              <a:rPr lang="en-US" sz="2400" dirty="0"/>
              <a:t>Kay </a:t>
            </a:r>
            <a:r>
              <a:rPr lang="en-US" sz="2400" dirty="0" err="1"/>
              <a:t>gunckel</a:t>
            </a:r>
            <a:r>
              <a:rPr lang="en-US" sz="2400" dirty="0"/>
              <a:t>, DVM  </a:t>
            </a:r>
            <a:r>
              <a:rPr lang="en-US" sz="2400" dirty="0">
                <a:hlinkClick r:id="rId2"/>
              </a:rPr>
              <a:t>drkaydvm@outlook.com</a:t>
            </a:r>
            <a:endParaRPr lang="en-US" sz="2400" dirty="0"/>
          </a:p>
          <a:p>
            <a:r>
              <a:rPr lang="en-US" sz="2400" dirty="0"/>
              <a:t>Keri Riddick, DVM </a:t>
            </a:r>
            <a:r>
              <a:rPr lang="en-US" sz="2400" dirty="0">
                <a:hlinkClick r:id="rId3"/>
              </a:rPr>
              <a:t>kriddick@coverlandfarms.com</a:t>
            </a:r>
            <a:endParaRPr lang="en-US" sz="2400" dirty="0"/>
          </a:p>
          <a:p>
            <a:endParaRPr lang="en-US" dirty="0"/>
          </a:p>
        </p:txBody>
      </p:sp>
    </p:spTree>
    <p:extLst>
      <p:ext uri="{BB962C8B-B14F-4D97-AF65-F5344CB8AC3E}">
        <p14:creationId xmlns:p14="http://schemas.microsoft.com/office/powerpoint/2010/main" val="168329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65F6-9262-8A44-8B84-20BB60F2CD65}"/>
              </a:ext>
            </a:extLst>
          </p:cNvPr>
          <p:cNvSpPr>
            <a:spLocks noGrp="1"/>
          </p:cNvSpPr>
          <p:nvPr>
            <p:ph type="title"/>
          </p:nvPr>
        </p:nvSpPr>
        <p:spPr/>
        <p:txBody>
          <a:bodyPr/>
          <a:lstStyle/>
          <a:p>
            <a:r>
              <a:rPr lang="en-US"/>
              <a:t>What Are Electrolytes?</a:t>
            </a:r>
            <a:br>
              <a:rPr lang="en-US"/>
            </a:br>
            <a:endParaRPr lang="en-US"/>
          </a:p>
        </p:txBody>
      </p:sp>
      <p:sp>
        <p:nvSpPr>
          <p:cNvPr id="3" name="Content Placeholder 2">
            <a:extLst>
              <a:ext uri="{FF2B5EF4-FFF2-40B4-BE49-F238E27FC236}">
                <a16:creationId xmlns:a16="http://schemas.microsoft.com/office/drawing/2014/main" id="{B91145B1-14CF-C548-82FF-606299727FD2}"/>
              </a:ext>
            </a:extLst>
          </p:cNvPr>
          <p:cNvSpPr>
            <a:spLocks noGrp="1"/>
          </p:cNvSpPr>
          <p:nvPr>
            <p:ph sz="quarter" idx="13"/>
          </p:nvPr>
        </p:nvSpPr>
        <p:spPr/>
        <p:txBody>
          <a:bodyPr>
            <a:normAutofit fontScale="92500" lnSpcReduction="10000"/>
          </a:bodyPr>
          <a:lstStyle/>
          <a:p>
            <a:r>
              <a:rPr lang="en-US" dirty="0"/>
              <a:t>Sodium </a:t>
            </a:r>
            <a:r>
              <a:rPr lang="en-US" dirty="0" err="1"/>
              <a:t>na</a:t>
            </a:r>
            <a:endParaRPr lang="en-US" dirty="0"/>
          </a:p>
          <a:p>
            <a:r>
              <a:rPr lang="en-US" dirty="0"/>
              <a:t>Potassium k</a:t>
            </a:r>
          </a:p>
          <a:p>
            <a:r>
              <a:rPr lang="en-US" dirty="0"/>
              <a:t>Chloride cl</a:t>
            </a:r>
          </a:p>
          <a:p>
            <a:r>
              <a:rPr lang="en-US" dirty="0"/>
              <a:t>A horse needs electrolytes for muscle contraction (including the heart muscle)</a:t>
            </a:r>
          </a:p>
          <a:p>
            <a:r>
              <a:rPr lang="en-US" dirty="0"/>
              <a:t>Electrolytes help preserve intestinal motility</a:t>
            </a:r>
          </a:p>
          <a:p>
            <a:r>
              <a:rPr lang="en-US" dirty="0"/>
              <a:t>Prevents “thumps” or synchronous diaphragmatic flutter</a:t>
            </a:r>
          </a:p>
          <a:p>
            <a:r>
              <a:rPr lang="en-US" dirty="0"/>
              <a:t>There is an article in Hoofprints that details each of these and how they help the body function</a:t>
            </a:r>
          </a:p>
          <a:p>
            <a:endParaRPr lang="en-US" dirty="0"/>
          </a:p>
        </p:txBody>
      </p:sp>
    </p:spTree>
    <p:extLst>
      <p:ext uri="{BB962C8B-B14F-4D97-AF65-F5344CB8AC3E}">
        <p14:creationId xmlns:p14="http://schemas.microsoft.com/office/powerpoint/2010/main" val="783896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0CB72-0C88-5A4B-BC6C-6F883A270320}"/>
              </a:ext>
            </a:extLst>
          </p:cNvPr>
          <p:cNvSpPr>
            <a:spLocks noGrp="1"/>
          </p:cNvSpPr>
          <p:nvPr>
            <p:ph type="title"/>
          </p:nvPr>
        </p:nvSpPr>
        <p:spPr/>
        <p:txBody>
          <a:bodyPr/>
          <a:lstStyle/>
          <a:p>
            <a:r>
              <a:rPr lang="en-US"/>
              <a:t>Anatomy and physiology</a:t>
            </a:r>
          </a:p>
        </p:txBody>
      </p:sp>
      <p:sp>
        <p:nvSpPr>
          <p:cNvPr id="3" name="Content Placeholder 2">
            <a:extLst>
              <a:ext uri="{FF2B5EF4-FFF2-40B4-BE49-F238E27FC236}">
                <a16:creationId xmlns:a16="http://schemas.microsoft.com/office/drawing/2014/main" id="{CB4E6867-828E-234F-ADDE-59FA472CD024}"/>
              </a:ext>
            </a:extLst>
          </p:cNvPr>
          <p:cNvSpPr>
            <a:spLocks noGrp="1"/>
          </p:cNvSpPr>
          <p:nvPr>
            <p:ph sz="quarter" idx="13"/>
          </p:nvPr>
        </p:nvSpPr>
        <p:spPr/>
        <p:txBody>
          <a:bodyPr>
            <a:normAutofit fontScale="92500" lnSpcReduction="20000"/>
          </a:bodyPr>
          <a:lstStyle/>
          <a:p>
            <a:r>
              <a:rPr lang="en-US" dirty="0"/>
              <a:t>Where are electrolytes absorbed?</a:t>
            </a:r>
          </a:p>
          <a:p>
            <a:pPr lvl="1"/>
            <a:r>
              <a:rPr lang="en-US" dirty="0"/>
              <a:t>Stomach</a:t>
            </a:r>
          </a:p>
          <a:p>
            <a:pPr lvl="1"/>
            <a:r>
              <a:rPr lang="en-US" dirty="0"/>
              <a:t>Small intestines</a:t>
            </a:r>
          </a:p>
          <a:p>
            <a:r>
              <a:rPr lang="en-US" sz="1800" dirty="0"/>
              <a:t>Horse stomach</a:t>
            </a:r>
          </a:p>
          <a:p>
            <a:pPr lvl="1"/>
            <a:r>
              <a:rPr lang="en-US" sz="1600" dirty="0"/>
              <a:t>Two types of tissue present on the inside</a:t>
            </a:r>
          </a:p>
          <a:p>
            <a:pPr lvl="1"/>
            <a:r>
              <a:rPr lang="en-US" sz="1600" dirty="0"/>
              <a:t>Squamous (non-glandular) portion</a:t>
            </a:r>
          </a:p>
          <a:p>
            <a:pPr lvl="2"/>
            <a:r>
              <a:rPr lang="en-US" sz="1400" dirty="0"/>
              <a:t>Does not have natural protection from stomach acid and is more suspectable to ulceration</a:t>
            </a:r>
          </a:p>
          <a:p>
            <a:pPr lvl="1"/>
            <a:r>
              <a:rPr lang="en-US" sz="1600" dirty="0"/>
              <a:t>Glandular portion</a:t>
            </a:r>
            <a:endParaRPr lang="en-US" dirty="0"/>
          </a:p>
          <a:p>
            <a:r>
              <a:rPr lang="en-US" sz="1800" dirty="0"/>
              <a:t>***Exercise allows stomach acid to splash onto the Squamous part of the stomach and can contribute to the development of stomach ulcers</a:t>
            </a:r>
          </a:p>
        </p:txBody>
      </p:sp>
    </p:spTree>
    <p:extLst>
      <p:ext uri="{BB962C8B-B14F-4D97-AF65-F5344CB8AC3E}">
        <p14:creationId xmlns:p14="http://schemas.microsoft.com/office/powerpoint/2010/main" val="1437063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26BB-2149-7A4F-8EAA-54481C627E51}"/>
              </a:ext>
            </a:extLst>
          </p:cNvPr>
          <p:cNvSpPr>
            <a:spLocks noGrp="1"/>
          </p:cNvSpPr>
          <p:nvPr>
            <p:ph type="title"/>
          </p:nvPr>
        </p:nvSpPr>
        <p:spPr/>
        <p:txBody>
          <a:bodyPr/>
          <a:lstStyle/>
          <a:p>
            <a:r>
              <a:rPr lang="en-US" dirty="0"/>
              <a:t>Anatomy and physiology</a:t>
            </a:r>
          </a:p>
        </p:txBody>
      </p:sp>
      <p:sp>
        <p:nvSpPr>
          <p:cNvPr id="3" name="Content Placeholder 2">
            <a:extLst>
              <a:ext uri="{FF2B5EF4-FFF2-40B4-BE49-F238E27FC236}">
                <a16:creationId xmlns:a16="http://schemas.microsoft.com/office/drawing/2014/main" id="{19F8F295-8DBF-7E46-83BB-FBA361BBF0D4}"/>
              </a:ext>
            </a:extLst>
          </p:cNvPr>
          <p:cNvSpPr>
            <a:spLocks noGrp="1"/>
          </p:cNvSpPr>
          <p:nvPr>
            <p:ph sz="quarter" idx="13"/>
          </p:nvPr>
        </p:nvSpPr>
        <p:spPr/>
        <p:txBody>
          <a:bodyPr/>
          <a:lstStyle/>
          <a:p>
            <a:r>
              <a:rPr lang="en-US" dirty="0"/>
              <a:t>How do horses lose electrolytes?</a:t>
            </a:r>
          </a:p>
          <a:p>
            <a:pPr lvl="1"/>
            <a:r>
              <a:rPr lang="en-US" dirty="0"/>
              <a:t>Urine</a:t>
            </a:r>
          </a:p>
          <a:p>
            <a:pPr lvl="1"/>
            <a:r>
              <a:rPr lang="en-US" dirty="0"/>
              <a:t>Feces</a:t>
            </a:r>
          </a:p>
          <a:p>
            <a:pPr lvl="1"/>
            <a:r>
              <a:rPr lang="en-US" sz="2400" dirty="0">
                <a:highlight>
                  <a:srgbClr val="FFFF00"/>
                </a:highlight>
              </a:rPr>
              <a:t>Sweat</a:t>
            </a:r>
          </a:p>
          <a:p>
            <a:r>
              <a:rPr lang="en-US" dirty="0"/>
              <a:t>Fact:  Horses can sweat 10-15 Liters per hour</a:t>
            </a:r>
          </a:p>
          <a:p>
            <a:pPr lvl="2"/>
            <a:r>
              <a:rPr lang="en-US" dirty="0"/>
              <a:t>1 Liter weights approximately 2 pounds </a:t>
            </a:r>
          </a:p>
          <a:p>
            <a:r>
              <a:rPr lang="en-US" dirty="0"/>
              <a:t>In order of Loss: Na, CL, K, Ca, Mg</a:t>
            </a:r>
          </a:p>
        </p:txBody>
      </p:sp>
    </p:spTree>
    <p:extLst>
      <p:ext uri="{BB962C8B-B14F-4D97-AF65-F5344CB8AC3E}">
        <p14:creationId xmlns:p14="http://schemas.microsoft.com/office/powerpoint/2010/main" val="186944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FD03-3EB8-2341-A8EF-A15A7E204703}"/>
              </a:ext>
            </a:extLst>
          </p:cNvPr>
          <p:cNvSpPr>
            <a:spLocks noGrp="1"/>
          </p:cNvSpPr>
          <p:nvPr>
            <p:ph type="title"/>
          </p:nvPr>
        </p:nvSpPr>
        <p:spPr/>
        <p:txBody>
          <a:bodyPr/>
          <a:lstStyle/>
          <a:p>
            <a:r>
              <a:rPr lang="en-US" dirty="0"/>
              <a:t>Electrolytes=salts</a:t>
            </a:r>
          </a:p>
        </p:txBody>
      </p:sp>
      <p:sp>
        <p:nvSpPr>
          <p:cNvPr id="3" name="Content Placeholder 2">
            <a:extLst>
              <a:ext uri="{FF2B5EF4-FFF2-40B4-BE49-F238E27FC236}">
                <a16:creationId xmlns:a16="http://schemas.microsoft.com/office/drawing/2014/main" id="{49137387-98B8-364F-9FA7-28F1F356E7C6}"/>
              </a:ext>
            </a:extLst>
          </p:cNvPr>
          <p:cNvSpPr>
            <a:spLocks noGrp="1"/>
          </p:cNvSpPr>
          <p:nvPr>
            <p:ph sz="quarter" idx="13"/>
          </p:nvPr>
        </p:nvSpPr>
        <p:spPr/>
        <p:txBody>
          <a:bodyPr/>
          <a:lstStyle/>
          <a:p>
            <a:r>
              <a:rPr lang="en-US" dirty="0"/>
              <a:t>Electrolytes are used when there is a need to replace salts that will be lost</a:t>
            </a:r>
          </a:p>
          <a:p>
            <a:endParaRPr lang="en-US" dirty="0"/>
          </a:p>
          <a:p>
            <a:r>
              <a:rPr lang="en-US" dirty="0"/>
              <a:t>Electrolytes can be irritating and caustic to sensitive tissues like the mucous membranes and stomach lining</a:t>
            </a:r>
          </a:p>
          <a:p>
            <a:endParaRPr lang="en-US" dirty="0"/>
          </a:p>
          <a:p>
            <a:r>
              <a:rPr lang="en-US" dirty="0"/>
              <a:t>Comparison: salt in a wound</a:t>
            </a:r>
          </a:p>
        </p:txBody>
      </p:sp>
    </p:spTree>
    <p:extLst>
      <p:ext uri="{BB962C8B-B14F-4D97-AF65-F5344CB8AC3E}">
        <p14:creationId xmlns:p14="http://schemas.microsoft.com/office/powerpoint/2010/main" val="339348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4B36-446F-4246-BE3F-3C8F152C6237}"/>
              </a:ext>
            </a:extLst>
          </p:cNvPr>
          <p:cNvSpPr>
            <a:spLocks noGrp="1"/>
          </p:cNvSpPr>
          <p:nvPr>
            <p:ph type="title"/>
          </p:nvPr>
        </p:nvSpPr>
        <p:spPr/>
        <p:txBody>
          <a:bodyPr/>
          <a:lstStyle/>
          <a:p>
            <a:r>
              <a:rPr lang="en-US" dirty="0"/>
              <a:t>Formulations of electrolytes</a:t>
            </a:r>
            <a:br>
              <a:rPr lang="en-US" dirty="0"/>
            </a:br>
            <a:r>
              <a:rPr lang="en-US" dirty="0"/>
              <a:t>Homemade recipes</a:t>
            </a:r>
          </a:p>
        </p:txBody>
      </p:sp>
      <p:sp>
        <p:nvSpPr>
          <p:cNvPr id="3" name="Content Placeholder 2">
            <a:extLst>
              <a:ext uri="{FF2B5EF4-FFF2-40B4-BE49-F238E27FC236}">
                <a16:creationId xmlns:a16="http://schemas.microsoft.com/office/drawing/2014/main" id="{3B6FDDC7-6015-C04A-B404-973D9CBC55AE}"/>
              </a:ext>
            </a:extLst>
          </p:cNvPr>
          <p:cNvSpPr>
            <a:spLocks noGrp="1"/>
          </p:cNvSpPr>
          <p:nvPr>
            <p:ph sz="quarter" idx="13"/>
          </p:nvPr>
        </p:nvSpPr>
        <p:spPr/>
        <p:txBody>
          <a:bodyPr/>
          <a:lstStyle/>
          <a:p>
            <a:pPr marL="0" indent="0">
              <a:buNone/>
            </a:pPr>
            <a:endParaRPr lang="en-US" dirty="0"/>
          </a:p>
          <a:p>
            <a:r>
              <a:rPr lang="en-US" dirty="0"/>
              <a:t>Mix 2 parts table salt (NaCl) with 1 part substitution salt (</a:t>
            </a:r>
            <a:r>
              <a:rPr lang="en-US" dirty="0" err="1"/>
              <a:t>KCl</a:t>
            </a:r>
            <a:r>
              <a:rPr lang="en-US" dirty="0"/>
              <a:t>)</a:t>
            </a:r>
          </a:p>
          <a:p>
            <a:r>
              <a:rPr lang="en-US" dirty="0"/>
              <a:t>		Electrolyte solution:  4 tablespoons table salt/ 2 tablespoons substitution salt/2 ½ gallons of water; may need to flavor this with some apple juice</a:t>
            </a:r>
          </a:p>
          <a:p>
            <a:r>
              <a:rPr lang="en-US" dirty="0"/>
              <a:t>Reference:  </a:t>
            </a:r>
            <a:r>
              <a:rPr lang="en-US" u="sng" dirty="0">
                <a:hlinkClick r:id="rId2"/>
              </a:rPr>
              <a:t>https://smarthorsenutrition.com/electrolytes-for-horses-all-you-need-to-know-including-how-to-make-your-own/</a:t>
            </a:r>
            <a:endParaRPr lang="en-US" dirty="0"/>
          </a:p>
          <a:p>
            <a:pPr lvl="1"/>
            <a:endParaRPr lang="en-US" dirty="0"/>
          </a:p>
        </p:txBody>
      </p:sp>
    </p:spTree>
    <p:extLst>
      <p:ext uri="{BB962C8B-B14F-4D97-AF65-F5344CB8AC3E}">
        <p14:creationId xmlns:p14="http://schemas.microsoft.com/office/powerpoint/2010/main" val="328421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36F2-1A65-5644-BE04-F6829817391B}"/>
              </a:ext>
            </a:extLst>
          </p:cNvPr>
          <p:cNvSpPr>
            <a:spLocks noGrp="1"/>
          </p:cNvSpPr>
          <p:nvPr>
            <p:ph type="title"/>
          </p:nvPr>
        </p:nvSpPr>
        <p:spPr/>
        <p:txBody>
          <a:bodyPr/>
          <a:lstStyle/>
          <a:p>
            <a:r>
              <a:rPr lang="en-US" dirty="0"/>
              <a:t>Formulations of electrolytes</a:t>
            </a:r>
            <a:br>
              <a:rPr lang="en-US" dirty="0"/>
            </a:br>
            <a:r>
              <a:rPr lang="en-US" dirty="0"/>
              <a:t>Homemade recipes</a:t>
            </a:r>
          </a:p>
        </p:txBody>
      </p:sp>
      <p:sp>
        <p:nvSpPr>
          <p:cNvPr id="3" name="Content Placeholder 2">
            <a:extLst>
              <a:ext uri="{FF2B5EF4-FFF2-40B4-BE49-F238E27FC236}">
                <a16:creationId xmlns:a16="http://schemas.microsoft.com/office/drawing/2014/main" id="{6BC23582-74B2-ED4F-88D2-FA251DF0F3C5}"/>
              </a:ext>
            </a:extLst>
          </p:cNvPr>
          <p:cNvSpPr>
            <a:spLocks noGrp="1"/>
          </p:cNvSpPr>
          <p:nvPr>
            <p:ph sz="quarter" idx="13"/>
          </p:nvPr>
        </p:nvSpPr>
        <p:spPr/>
        <p:txBody>
          <a:bodyPr>
            <a:normAutofit fontScale="92500" lnSpcReduction="20000"/>
          </a:bodyPr>
          <a:lstStyle/>
          <a:p>
            <a:r>
              <a:rPr lang="en-US" dirty="0"/>
              <a:t>Dr. Kerry Ridgeway’s recipe:</a:t>
            </a:r>
          </a:p>
          <a:p>
            <a:r>
              <a:rPr lang="en-US" dirty="0"/>
              <a:t>			2 parts table salt (non-iodized)</a:t>
            </a:r>
          </a:p>
          <a:p>
            <a:r>
              <a:rPr lang="en-US" dirty="0"/>
              <a:t>			2 parts Lite salt</a:t>
            </a:r>
          </a:p>
          <a:p>
            <a:r>
              <a:rPr lang="en-US" dirty="0"/>
              <a:t>			1 part Dolomite or Tums antacid</a:t>
            </a:r>
          </a:p>
          <a:p>
            <a:r>
              <a:rPr lang="en-US" dirty="0"/>
              <a:t>				***avoid a product that uses di-calcium phosphate as the horses’ stomach does not absorb this very well</a:t>
            </a:r>
          </a:p>
          <a:p>
            <a:r>
              <a:rPr lang="en-US" dirty="0"/>
              <a:t>		This is administered in 2 ounce doses and can be added to water or mixed into applesauce or gator aid and squirted into the horse’s mouth using a large bore dosing syringe</a:t>
            </a:r>
          </a:p>
          <a:p>
            <a:endParaRPr lang="en-US" dirty="0"/>
          </a:p>
        </p:txBody>
      </p:sp>
    </p:spTree>
    <p:extLst>
      <p:ext uri="{BB962C8B-B14F-4D97-AF65-F5344CB8AC3E}">
        <p14:creationId xmlns:p14="http://schemas.microsoft.com/office/powerpoint/2010/main" val="372257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A63FC-5119-8D4E-B35C-23F751B76373}"/>
              </a:ext>
            </a:extLst>
          </p:cNvPr>
          <p:cNvSpPr>
            <a:spLocks noGrp="1"/>
          </p:cNvSpPr>
          <p:nvPr>
            <p:ph type="title"/>
          </p:nvPr>
        </p:nvSpPr>
        <p:spPr/>
        <p:txBody>
          <a:bodyPr/>
          <a:lstStyle/>
          <a:p>
            <a:r>
              <a:rPr lang="en-US" dirty="0"/>
              <a:t>Formulations of Electrolytes</a:t>
            </a:r>
            <a:br>
              <a:rPr lang="en-US" dirty="0"/>
            </a:br>
            <a:r>
              <a:rPr lang="en-US" dirty="0"/>
              <a:t>Commercial powder</a:t>
            </a:r>
          </a:p>
        </p:txBody>
      </p:sp>
      <p:sp>
        <p:nvSpPr>
          <p:cNvPr id="3" name="Content Placeholder 2">
            <a:extLst>
              <a:ext uri="{FF2B5EF4-FFF2-40B4-BE49-F238E27FC236}">
                <a16:creationId xmlns:a16="http://schemas.microsoft.com/office/drawing/2014/main" id="{E2D935A9-1D97-0C4B-846A-71720CA28084}"/>
              </a:ext>
            </a:extLst>
          </p:cNvPr>
          <p:cNvSpPr>
            <a:spLocks noGrp="1"/>
          </p:cNvSpPr>
          <p:nvPr>
            <p:ph sz="quarter" idx="13"/>
          </p:nvPr>
        </p:nvSpPr>
        <p:spPr/>
        <p:txBody>
          <a:bodyPr>
            <a:normAutofit fontScale="92500" lnSpcReduction="10000"/>
          </a:bodyPr>
          <a:lstStyle/>
          <a:p>
            <a:r>
              <a:rPr lang="en-US" dirty="0"/>
              <a:t>Commercially available powder form</a:t>
            </a:r>
          </a:p>
          <a:p>
            <a:pPr lvl="1"/>
            <a:r>
              <a:rPr lang="en-US" dirty="0"/>
              <a:t>Top dress feed</a:t>
            </a:r>
          </a:p>
          <a:p>
            <a:pPr lvl="1"/>
            <a:r>
              <a:rPr lang="en-US" dirty="0"/>
              <a:t>Add to water bucket</a:t>
            </a:r>
          </a:p>
          <a:p>
            <a:pPr lvl="1"/>
            <a:r>
              <a:rPr lang="en-US" dirty="0"/>
              <a:t>Add to beet pulp, hydration hay or water soaked flake of hay</a:t>
            </a:r>
          </a:p>
          <a:p>
            <a:pPr lvl="1"/>
            <a:r>
              <a:rPr lang="en-US" dirty="0"/>
              <a:t>Mix with applesauce or gator aid and administered via oral syringe</a:t>
            </a:r>
          </a:p>
          <a:p>
            <a:pPr lvl="1"/>
            <a:endParaRPr lang="en-US" dirty="0"/>
          </a:p>
          <a:p>
            <a:r>
              <a:rPr lang="en-US" dirty="0"/>
              <a:t>*** Commercial formulations are not equal between products in salts provided per ounce</a:t>
            </a:r>
          </a:p>
          <a:p>
            <a:pPr marL="0" indent="0">
              <a:buNone/>
            </a:pPr>
            <a:r>
              <a:rPr lang="en-US" dirty="0"/>
              <a:t>	</a:t>
            </a:r>
          </a:p>
        </p:txBody>
      </p:sp>
    </p:spTree>
    <p:extLst>
      <p:ext uri="{BB962C8B-B14F-4D97-AF65-F5344CB8AC3E}">
        <p14:creationId xmlns:p14="http://schemas.microsoft.com/office/powerpoint/2010/main" val="315729338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910</TotalTime>
  <Words>1391</Words>
  <Application>Microsoft Macintosh PowerPoint</Application>
  <PresentationFormat>Widescreen</PresentationFormat>
  <Paragraphs>173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Tw Cen MT</vt:lpstr>
      <vt:lpstr>Droplet</vt:lpstr>
      <vt:lpstr>Sweating Electrolytes </vt:lpstr>
      <vt:lpstr>Presentors</vt:lpstr>
      <vt:lpstr>What Are Electrolytes? </vt:lpstr>
      <vt:lpstr>Anatomy and physiology</vt:lpstr>
      <vt:lpstr>Anatomy and physiology</vt:lpstr>
      <vt:lpstr>Electrolytes=salts</vt:lpstr>
      <vt:lpstr>Formulations of electrolytes Homemade recipes</vt:lpstr>
      <vt:lpstr>Formulations of electrolytes Homemade recipes</vt:lpstr>
      <vt:lpstr>Formulations of Electrolytes Commercial powder</vt:lpstr>
      <vt:lpstr>Formulations of Electrolytes Commercial powder</vt:lpstr>
      <vt:lpstr>Formulations of Electrolytes Commercial paste</vt:lpstr>
      <vt:lpstr>Buffering agents</vt:lpstr>
      <vt:lpstr>Buffering Agents</vt:lpstr>
      <vt:lpstr>Managing the equine athlete Pre-competition</vt:lpstr>
      <vt:lpstr>Managing the equine athlete During competition</vt:lpstr>
      <vt:lpstr>Managing the equine athlete during competition Sweat scores</vt:lpstr>
      <vt:lpstr>Managing the equine Athlete During competition</vt:lpstr>
      <vt:lpstr>Managing the equine athlete Post ride Care</vt:lpstr>
      <vt:lpstr>Managing the equine athlete who has a sensitive stomach</vt:lpstr>
      <vt:lpstr>Managing the equine athlete who has a sensitive stomach</vt:lpstr>
      <vt:lpstr>Managing the equine athlete who will not drink on the trail</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Sweating Electrolytes </dc:title>
  <dc:creator>Don Riddick</dc:creator>
  <cp:lastModifiedBy>Don Riddick</cp:lastModifiedBy>
  <cp:revision>11</cp:revision>
  <dcterms:created xsi:type="dcterms:W3CDTF">2021-05-18T11:18:42Z</dcterms:created>
  <dcterms:modified xsi:type="dcterms:W3CDTF">2021-05-19T02:29:40Z</dcterms:modified>
</cp:coreProperties>
</file>